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Montserrat Black"/>
      <p:bold r:id="rId28"/>
      <p:boldItalic r:id="rId29"/>
    </p:embeddedFont>
    <p:embeddedFont>
      <p:font typeface="Montserrat ExtraLight"/>
      <p:regular r:id="rId30"/>
      <p:bold r:id="rId31"/>
      <p:italic r:id="rId32"/>
      <p:boldItalic r:id="rId33"/>
    </p:embeddedFont>
    <p:embeddedFont>
      <p:font typeface="Montserrat Thin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Black-bold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Black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Light-bold.fntdata"/><Relationship Id="rId30" Type="http://schemas.openxmlformats.org/officeDocument/2006/relationships/font" Target="fonts/MontserratExtraLigh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Extra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ExtraLight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Thin-bold.fntdata"/><Relationship Id="rId12" Type="http://schemas.openxmlformats.org/officeDocument/2006/relationships/slide" Target="slides/slide8.xml"/><Relationship Id="rId34" Type="http://schemas.openxmlformats.org/officeDocument/2006/relationships/font" Target="fonts/MontserratThin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Thin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Thin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7fae97ee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7fae97ee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7fae97ee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7fae97ee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7fae97e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7fae97e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7fae97ee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7fae97ee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d1c55ff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d1c55ff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7fae97ee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7fae97ee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d1c55ffe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d1c55ffe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7fae97ee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7fae97ee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d7fae97ee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d7fae97ee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d3f01ad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d3f01ad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cd5d4693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cd5d4693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d1c55ffe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d1c55ffe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7fae97ee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7fae97ee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7fae97ee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7fae97ee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cd5d4693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cd5d4693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7ac3c6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7ac3c6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cd5d469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cd5d469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7fae97e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7fae97e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b="0" sz="3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312800"/>
            <a:ext cx="8520600" cy="17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b="0" sz="9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SECTION_TITLE_AND_DESCRIPTION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hasCustomPrompt="1" idx="2" type="title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/>
          <p:nvPr>
            <p:ph idx="3" type="ctrTitle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4" type="subTitle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hasCustomPrompt="1" idx="5" type="title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/>
          <p:nvPr>
            <p:ph idx="6" type="ctrTitle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7" type="subTitle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hasCustomPrompt="1" idx="8" type="title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/>
          <p:nvPr>
            <p:ph idx="9" type="ctrTitle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3" type="subTitle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hasCustomPrompt="1" idx="14" type="title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ctrTitle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3" type="ctrTitle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AND_BODY_1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1_2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title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3" type="subTitle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TITLE_AND_BODY_1_3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ctrTitle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3" type="ctrTitle"/>
          </p:nvPr>
        </p:nvSpPr>
        <p:spPr>
          <a:xfrm>
            <a:off x="2642565" y="1714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2642565" y="2337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5" type="ctrTitle"/>
          </p:nvPr>
        </p:nvSpPr>
        <p:spPr>
          <a:xfrm>
            <a:off x="4669331" y="2857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6" type="subTitle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7" type="ctrTitle"/>
          </p:nvPr>
        </p:nvSpPr>
        <p:spPr>
          <a:xfrm>
            <a:off x="6696096" y="1714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8" type="subTitle"/>
          </p:nvPr>
        </p:nvSpPr>
        <p:spPr>
          <a:xfrm>
            <a:off x="6696096" y="2337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">
  <p:cSld name="TITLE_AND_BODY_1_3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2" type="ctrTitle"/>
          </p:nvPr>
        </p:nvSpPr>
        <p:spPr>
          <a:xfrm>
            <a:off x="1058850" y="275819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1058850" y="338150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3" type="ctrTitle"/>
          </p:nvPr>
        </p:nvSpPr>
        <p:spPr>
          <a:xfrm>
            <a:off x="3549750" y="275819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4" type="subTitle"/>
          </p:nvPr>
        </p:nvSpPr>
        <p:spPr>
          <a:xfrm>
            <a:off x="3549750" y="338150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5" type="ctrTitle"/>
          </p:nvPr>
        </p:nvSpPr>
        <p:spPr>
          <a:xfrm>
            <a:off x="6040650" y="275819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6" type="subTitle"/>
          </p:nvPr>
        </p:nvSpPr>
        <p:spPr>
          <a:xfrm>
            <a:off x="6040650" y="338150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b="0" sz="3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b="0"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 1">
  <p:cSld name="TITLE_AND_BODY_1_3_1_1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ctrTitle"/>
          </p:nvPr>
        </p:nvSpPr>
        <p:spPr>
          <a:xfrm>
            <a:off x="1019875" y="2206281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b="0" sz="14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1019875" y="1390725"/>
            <a:ext cx="2874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3" type="ctrTitle"/>
          </p:nvPr>
        </p:nvSpPr>
        <p:spPr>
          <a:xfrm>
            <a:off x="1019875" y="40026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b="0" sz="14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4" type="subTitle"/>
          </p:nvPr>
        </p:nvSpPr>
        <p:spPr>
          <a:xfrm>
            <a:off x="1019875" y="3187100"/>
            <a:ext cx="2874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5" type="ctrTitle"/>
          </p:nvPr>
        </p:nvSpPr>
        <p:spPr>
          <a:xfrm>
            <a:off x="5250125" y="3070581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b="0" sz="14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5250125" y="2255025"/>
            <a:ext cx="2874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3_1_2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2" type="ctrTitle"/>
          </p:nvPr>
        </p:nvSpPr>
        <p:spPr>
          <a:xfrm>
            <a:off x="1605350" y="2986800"/>
            <a:ext cx="2299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1605350" y="3610100"/>
            <a:ext cx="2299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3" type="ctrTitle"/>
          </p:nvPr>
        </p:nvSpPr>
        <p:spPr>
          <a:xfrm>
            <a:off x="5239150" y="2986800"/>
            <a:ext cx="2299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4" type="subTitle"/>
          </p:nvPr>
        </p:nvSpPr>
        <p:spPr>
          <a:xfrm>
            <a:off x="5239150" y="3610100"/>
            <a:ext cx="2299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AND_BODY_1_3_1_3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2" type="ctrTitle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3" type="ctrTitle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4" type="subTitle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5" type="ctrTitle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6" type="subTitle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7" type="ctrTitle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8" type="subTitle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 ">
  <p:cSld name="TITLE_AND_BODY_1_3_1_4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2" type="ctrTitle"/>
          </p:nvPr>
        </p:nvSpPr>
        <p:spPr>
          <a:xfrm>
            <a:off x="1058850" y="1319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1058850" y="1943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3" type="ctrTitle"/>
          </p:nvPr>
        </p:nvSpPr>
        <p:spPr>
          <a:xfrm>
            <a:off x="3549750" y="1319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4" type="subTitle"/>
          </p:nvPr>
        </p:nvSpPr>
        <p:spPr>
          <a:xfrm>
            <a:off x="3549750" y="1943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5" type="ctrTitle"/>
          </p:nvPr>
        </p:nvSpPr>
        <p:spPr>
          <a:xfrm>
            <a:off x="6040650" y="1319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6" type="subTitle"/>
          </p:nvPr>
        </p:nvSpPr>
        <p:spPr>
          <a:xfrm>
            <a:off x="6040650" y="1943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7" type="ctrTitle"/>
          </p:nvPr>
        </p:nvSpPr>
        <p:spPr>
          <a:xfrm>
            <a:off x="1058850" y="3131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8" type="subTitle"/>
          </p:nvPr>
        </p:nvSpPr>
        <p:spPr>
          <a:xfrm>
            <a:off x="1058850" y="3755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9" type="ctrTitle"/>
          </p:nvPr>
        </p:nvSpPr>
        <p:spPr>
          <a:xfrm>
            <a:off x="3549750" y="3131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3" type="subTitle"/>
          </p:nvPr>
        </p:nvSpPr>
        <p:spPr>
          <a:xfrm>
            <a:off x="3549750" y="3755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14" type="ctrTitle"/>
          </p:nvPr>
        </p:nvSpPr>
        <p:spPr>
          <a:xfrm>
            <a:off x="6040650" y="3131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15" type="subTitle"/>
          </p:nvPr>
        </p:nvSpPr>
        <p:spPr>
          <a:xfrm>
            <a:off x="6040650" y="3755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5812775" y="2864009"/>
            <a:ext cx="23322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b="0"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5812775" y="3371909"/>
            <a:ext cx="23322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 2">
  <p:cSld name="TITLE_AND_BODY_1_3_1_1_1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2" type="ctrTitle"/>
          </p:nvPr>
        </p:nvSpPr>
        <p:spPr>
          <a:xfrm>
            <a:off x="5301150" y="12305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b="0" sz="1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5301150" y="16053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3" type="ctrTitle"/>
          </p:nvPr>
        </p:nvSpPr>
        <p:spPr>
          <a:xfrm>
            <a:off x="5301150" y="23601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b="0" sz="1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5301150" y="27349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5" type="ctrTitle"/>
          </p:nvPr>
        </p:nvSpPr>
        <p:spPr>
          <a:xfrm>
            <a:off x="5301150" y="34897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b="0" sz="1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6" type="subTitle"/>
          </p:nvPr>
        </p:nvSpPr>
        <p:spPr>
          <a:xfrm>
            <a:off x="5301150" y="38645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2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55" name="Google Shape;155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TITLE_AND_DESCRIPTION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b="0"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24150" y="1145700"/>
            <a:ext cx="35496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70247" y="1145700"/>
            <a:ext cx="35496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b="0"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25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8"/>
          <p:cNvSpPr txBox="1"/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2586300" y="4092450"/>
            <a:ext cx="3971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jp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/>
              <a:t>TAXI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9"/>
          <p:cNvSpPr txBox="1"/>
          <p:nvPr>
            <p:ph idx="1" type="subTitle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dummy taxi software powered by python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63" name="Google Shape;163;p29"/>
          <p:cNvGrpSpPr/>
          <p:nvPr/>
        </p:nvGrpSpPr>
        <p:grpSpPr>
          <a:xfrm>
            <a:off x="4151807" y="1884053"/>
            <a:ext cx="840385" cy="836425"/>
            <a:chOff x="1178525" y="238125"/>
            <a:chExt cx="5262275" cy="5237475"/>
          </a:xfrm>
        </p:grpSpPr>
        <p:sp>
          <p:nvSpPr>
            <p:cNvPr id="164" name="Google Shape;164;p29"/>
            <p:cNvSpPr/>
            <p:nvPr/>
          </p:nvSpPr>
          <p:spPr>
            <a:xfrm>
              <a:off x="1178525" y="238125"/>
              <a:ext cx="5262275" cy="5237475"/>
            </a:xfrm>
            <a:custGeom>
              <a:rect b="b" l="l" r="r" t="t"/>
              <a:pathLst>
                <a:path extrusionOk="0" h="209499" w="210491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2037350" y="1096875"/>
              <a:ext cx="3519825" cy="3519975"/>
            </a:xfrm>
            <a:custGeom>
              <a:rect b="b" l="l" r="r" t="t"/>
              <a:pathLst>
                <a:path extrusionOk="0" h="140799" w="140793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 rotWithShape="1">
          <a:blip r:embed="rId3">
            <a:alphaModFix/>
          </a:blip>
          <a:srcRect b="0" l="0" r="10762" t="0"/>
          <a:stretch/>
        </p:blipFill>
        <p:spPr>
          <a:xfrm>
            <a:off x="3559100" y="1717100"/>
            <a:ext cx="2403929" cy="17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99" y="1284125"/>
            <a:ext cx="4147802" cy="27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305" name="Google Shape;305;p39"/>
          <p:cNvSpPr txBox="1"/>
          <p:nvPr>
            <p:ph idx="2" type="title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6" name="Google Shape;306;p39"/>
          <p:cNvSpPr txBox="1"/>
          <p:nvPr>
            <p:ph idx="1" type="subTitle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storing our data?</a:t>
            </a:r>
            <a:endParaRPr/>
          </a:p>
        </p:txBody>
      </p:sp>
      <p:pic>
        <p:nvPicPr>
          <p:cNvPr id="307" name="Google Shape;307;p39"/>
          <p:cNvPicPr preferRelativeResize="0"/>
          <p:nvPr/>
        </p:nvPicPr>
        <p:blipFill rotWithShape="1">
          <a:blip r:embed="rId3">
            <a:alphaModFix/>
          </a:blip>
          <a:srcRect b="0" l="4168" r="0" t="0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Powered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MongoDB</a:t>
            </a:r>
            <a:endParaRPr/>
          </a:p>
        </p:txBody>
      </p:sp>
      <p:cxnSp>
        <p:nvCxnSpPr>
          <p:cNvPr id="314" name="Google Shape;314;p40"/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40"/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21" name="Google Shape;321;p41"/>
          <p:cNvSpPr txBox="1"/>
          <p:nvPr>
            <p:ph idx="2" type="title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2" name="Google Shape;322;p41"/>
          <p:cNvSpPr txBox="1"/>
          <p:nvPr>
            <p:ph idx="1" type="subTitle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structure of the app</a:t>
            </a:r>
            <a:endParaRPr/>
          </a:p>
        </p:txBody>
      </p:sp>
      <p:pic>
        <p:nvPicPr>
          <p:cNvPr id="323" name="Google Shape;323;p41"/>
          <p:cNvPicPr preferRelativeResize="0"/>
          <p:nvPr/>
        </p:nvPicPr>
        <p:blipFill rotWithShape="1">
          <a:blip r:embed="rId3">
            <a:alphaModFix/>
          </a:blip>
          <a:srcRect b="0" l="4168" r="0" t="0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1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/>
          <p:nvPr/>
        </p:nvSpPr>
        <p:spPr>
          <a:xfrm>
            <a:off x="2093850" y="1894475"/>
            <a:ext cx="4956300" cy="1954800"/>
          </a:xfrm>
          <a:prstGeom prst="rect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MVC?</a:t>
            </a:r>
            <a:endParaRPr/>
          </a:p>
        </p:txBody>
      </p:sp>
      <p:sp>
        <p:nvSpPr>
          <p:cNvPr id="331" name="Google Shape;331;p42"/>
          <p:cNvSpPr txBox="1"/>
          <p:nvPr>
            <p:ph idx="1" type="subTitle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applying MVC model to ship the project, so what is MVC and how each developer develop each parts. Let’s see their presentation and demo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</a:t>
            </a:r>
            <a:endParaRPr/>
          </a:p>
        </p:txBody>
      </p:sp>
      <p:sp>
        <p:nvSpPr>
          <p:cNvPr id="337" name="Google Shape;337;p43"/>
          <p:cNvSpPr txBox="1"/>
          <p:nvPr>
            <p:ph idx="2" type="title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8" name="Google Shape;338;p43"/>
          <p:cNvSpPr txBox="1"/>
          <p:nvPr>
            <p:ph idx="1" type="subTitle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updates</a:t>
            </a:r>
            <a:endParaRPr/>
          </a:p>
        </p:txBody>
      </p:sp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0" l="4168" r="0" t="0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4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47" name="Google Shape;347;p44"/>
          <p:cNvSpPr txBox="1"/>
          <p:nvPr>
            <p:ph idx="1" type="subTitle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time a user </a:t>
            </a:r>
            <a:r>
              <a:rPr lang="en"/>
              <a:t>submitted</a:t>
            </a:r>
            <a:r>
              <a:rPr lang="en"/>
              <a:t> a new booking, driver has to be notified about that. How we solve this problem? A socket and threading techniques is applied to broadcast updates to all the devices in the network when needed</a:t>
            </a:r>
            <a:endParaRPr/>
          </a:p>
        </p:txBody>
      </p:sp>
      <p:pic>
        <p:nvPicPr>
          <p:cNvPr id="348" name="Google Shape;348;p44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WORKS?</a:t>
            </a:r>
            <a:endParaRPr/>
          </a:p>
        </p:txBody>
      </p:sp>
      <p:sp>
        <p:nvSpPr>
          <p:cNvPr id="355" name="Google Shape;355;p45"/>
          <p:cNvSpPr txBox="1"/>
          <p:nvPr>
            <p:ph idx="2" type="ctrTitle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initiated</a:t>
            </a:r>
            <a:endParaRPr/>
          </a:p>
        </p:txBody>
      </p:sp>
      <p:sp>
        <p:nvSpPr>
          <p:cNvPr id="356" name="Google Shape;356;p45"/>
          <p:cNvSpPr txBox="1"/>
          <p:nvPr>
            <p:ph idx="1" type="subTitle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socket is initiated between client and server</a:t>
            </a:r>
            <a:endParaRPr/>
          </a:p>
        </p:txBody>
      </p:sp>
      <p:sp>
        <p:nvSpPr>
          <p:cNvPr id="357" name="Google Shape;357;p45"/>
          <p:cNvSpPr txBox="1"/>
          <p:nvPr>
            <p:ph idx="3" type="ctrTitle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Handshake</a:t>
            </a:r>
            <a:endParaRPr/>
          </a:p>
        </p:txBody>
      </p:sp>
      <p:sp>
        <p:nvSpPr>
          <p:cNvPr id="358" name="Google Shape;358;p45"/>
          <p:cNvSpPr txBox="1"/>
          <p:nvPr>
            <p:ph idx="4" type="subTitle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notify client about the connection</a:t>
            </a:r>
            <a:endParaRPr/>
          </a:p>
        </p:txBody>
      </p:sp>
      <p:sp>
        <p:nvSpPr>
          <p:cNvPr id="359" name="Google Shape;359;p45"/>
          <p:cNvSpPr txBox="1"/>
          <p:nvPr>
            <p:ph idx="5" type="ctrTitle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360" name="Google Shape;360;p45"/>
          <p:cNvSpPr txBox="1"/>
          <p:nvPr>
            <p:ph idx="6" type="subTitle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and client exchange information</a:t>
            </a:r>
            <a:endParaRPr/>
          </a:p>
        </p:txBody>
      </p:sp>
      <p:sp>
        <p:nvSpPr>
          <p:cNvPr id="361" name="Google Shape;361;p45"/>
          <p:cNvSpPr txBox="1"/>
          <p:nvPr>
            <p:ph idx="7" type="ctrTitle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connection</a:t>
            </a:r>
            <a:endParaRPr/>
          </a:p>
        </p:txBody>
      </p:sp>
      <p:sp>
        <p:nvSpPr>
          <p:cNvPr id="362" name="Google Shape;362;p45"/>
          <p:cNvSpPr txBox="1"/>
          <p:nvPr>
            <p:ph idx="8" type="subTitle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send “ack” and client send “heartbeat” message to stay alert</a:t>
            </a:r>
            <a:endParaRPr/>
          </a:p>
        </p:txBody>
      </p:sp>
      <p:sp>
        <p:nvSpPr>
          <p:cNvPr id="363" name="Google Shape;363;p45"/>
          <p:cNvSpPr/>
          <p:nvPr/>
        </p:nvSpPr>
        <p:spPr>
          <a:xfrm>
            <a:off x="1224300" y="1309900"/>
            <a:ext cx="706500" cy="706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5"/>
          <p:cNvSpPr/>
          <p:nvPr/>
        </p:nvSpPr>
        <p:spPr>
          <a:xfrm>
            <a:off x="5216900" y="1309900"/>
            <a:ext cx="706500" cy="706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5"/>
          <p:cNvSpPr/>
          <p:nvPr/>
        </p:nvSpPr>
        <p:spPr>
          <a:xfrm>
            <a:off x="3220600" y="2016274"/>
            <a:ext cx="706500" cy="706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5"/>
          <p:cNvSpPr/>
          <p:nvPr/>
        </p:nvSpPr>
        <p:spPr>
          <a:xfrm>
            <a:off x="7213200" y="2016274"/>
            <a:ext cx="706500" cy="706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45"/>
          <p:cNvCxnSpPr>
            <a:stCxn id="355" idx="0"/>
            <a:endCxn id="363" idx="4"/>
          </p:cNvCxnSpPr>
          <p:nvPr/>
        </p:nvCxnSpPr>
        <p:spPr>
          <a:xfrm rot="10800000">
            <a:off x="1577550" y="2016475"/>
            <a:ext cx="0" cy="1184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45"/>
          <p:cNvCxnSpPr>
            <a:stCxn id="365" idx="4"/>
            <a:endCxn id="357" idx="0"/>
          </p:cNvCxnSpPr>
          <p:nvPr/>
        </p:nvCxnSpPr>
        <p:spPr>
          <a:xfrm>
            <a:off x="3573850" y="2722774"/>
            <a:ext cx="0" cy="478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45"/>
          <p:cNvCxnSpPr>
            <a:stCxn id="364" idx="4"/>
            <a:endCxn id="359" idx="0"/>
          </p:cNvCxnSpPr>
          <p:nvPr/>
        </p:nvCxnSpPr>
        <p:spPr>
          <a:xfrm>
            <a:off x="5570150" y="2016400"/>
            <a:ext cx="0" cy="1184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45"/>
          <p:cNvCxnSpPr>
            <a:stCxn id="366" idx="4"/>
            <a:endCxn id="361" idx="0"/>
          </p:cNvCxnSpPr>
          <p:nvPr/>
        </p:nvCxnSpPr>
        <p:spPr>
          <a:xfrm>
            <a:off x="7566450" y="2722774"/>
            <a:ext cx="0" cy="478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1" name="Google Shape;371;p45"/>
          <p:cNvGrpSpPr/>
          <p:nvPr/>
        </p:nvGrpSpPr>
        <p:grpSpPr>
          <a:xfrm>
            <a:off x="1376577" y="1490910"/>
            <a:ext cx="401942" cy="376126"/>
            <a:chOff x="2766264" y="3394042"/>
            <a:chExt cx="294873" cy="275934"/>
          </a:xfrm>
        </p:grpSpPr>
        <p:sp>
          <p:nvSpPr>
            <p:cNvPr id="372" name="Google Shape;372;p45"/>
            <p:cNvSpPr/>
            <p:nvPr/>
          </p:nvSpPr>
          <p:spPr>
            <a:xfrm>
              <a:off x="2766264" y="3394042"/>
              <a:ext cx="253176" cy="275934"/>
            </a:xfrm>
            <a:custGeom>
              <a:rect b="b" l="l" r="r" t="t"/>
              <a:pathLst>
                <a:path extrusionOk="0" h="8669" w="7954">
                  <a:moveTo>
                    <a:pt x="6942" y="3489"/>
                  </a:moveTo>
                  <a:cubicBezTo>
                    <a:pt x="7371" y="3549"/>
                    <a:pt x="7692" y="3918"/>
                    <a:pt x="7692" y="4346"/>
                  </a:cubicBezTo>
                  <a:cubicBezTo>
                    <a:pt x="7692" y="4799"/>
                    <a:pt x="7382" y="5156"/>
                    <a:pt x="6942" y="5227"/>
                  </a:cubicBezTo>
                  <a:lnTo>
                    <a:pt x="6942" y="3489"/>
                  </a:lnTo>
                  <a:close/>
                  <a:moveTo>
                    <a:pt x="1013" y="3322"/>
                  </a:moveTo>
                  <a:lnTo>
                    <a:pt x="1013" y="5382"/>
                  </a:lnTo>
                  <a:lnTo>
                    <a:pt x="715" y="5382"/>
                  </a:lnTo>
                  <a:cubicBezTo>
                    <a:pt x="465" y="5382"/>
                    <a:pt x="263" y="5180"/>
                    <a:pt x="263" y="4930"/>
                  </a:cubicBezTo>
                  <a:lnTo>
                    <a:pt x="263" y="3775"/>
                  </a:lnTo>
                  <a:cubicBezTo>
                    <a:pt x="263" y="3537"/>
                    <a:pt x="453" y="3322"/>
                    <a:pt x="715" y="3322"/>
                  </a:cubicBezTo>
                  <a:close/>
                  <a:moveTo>
                    <a:pt x="2179" y="3322"/>
                  </a:moveTo>
                  <a:lnTo>
                    <a:pt x="2179" y="5382"/>
                  </a:lnTo>
                  <a:lnTo>
                    <a:pt x="1286" y="5382"/>
                  </a:lnTo>
                  <a:lnTo>
                    <a:pt x="1286" y="3322"/>
                  </a:lnTo>
                  <a:close/>
                  <a:moveTo>
                    <a:pt x="2322" y="6370"/>
                  </a:moveTo>
                  <a:lnTo>
                    <a:pt x="2322" y="6966"/>
                  </a:lnTo>
                  <a:lnTo>
                    <a:pt x="2060" y="6966"/>
                  </a:lnTo>
                  <a:lnTo>
                    <a:pt x="2227" y="6370"/>
                  </a:lnTo>
                  <a:close/>
                  <a:moveTo>
                    <a:pt x="2144" y="5644"/>
                  </a:moveTo>
                  <a:lnTo>
                    <a:pt x="1632" y="7549"/>
                  </a:lnTo>
                  <a:lnTo>
                    <a:pt x="1286" y="7549"/>
                  </a:lnTo>
                  <a:lnTo>
                    <a:pt x="1286" y="5644"/>
                  </a:lnTo>
                  <a:close/>
                  <a:moveTo>
                    <a:pt x="6680" y="274"/>
                  </a:moveTo>
                  <a:lnTo>
                    <a:pt x="6680" y="8430"/>
                  </a:lnTo>
                  <a:lnTo>
                    <a:pt x="6085" y="8430"/>
                  </a:lnTo>
                  <a:lnTo>
                    <a:pt x="6085" y="2703"/>
                  </a:lnTo>
                  <a:cubicBezTo>
                    <a:pt x="6085" y="2620"/>
                    <a:pt x="6025" y="2560"/>
                    <a:pt x="5954" y="2560"/>
                  </a:cubicBezTo>
                  <a:cubicBezTo>
                    <a:pt x="5870" y="2560"/>
                    <a:pt x="5811" y="2620"/>
                    <a:pt x="5811" y="2703"/>
                  </a:cubicBezTo>
                  <a:lnTo>
                    <a:pt x="5811" y="7549"/>
                  </a:lnTo>
                  <a:cubicBezTo>
                    <a:pt x="5632" y="7311"/>
                    <a:pt x="5382" y="6989"/>
                    <a:pt x="5037" y="6668"/>
                  </a:cubicBezTo>
                  <a:cubicBezTo>
                    <a:pt x="4668" y="6299"/>
                    <a:pt x="4263" y="6013"/>
                    <a:pt x="3870" y="5799"/>
                  </a:cubicBezTo>
                  <a:cubicBezTo>
                    <a:pt x="3406" y="5561"/>
                    <a:pt x="2930" y="5418"/>
                    <a:pt x="2453" y="5394"/>
                  </a:cubicBezTo>
                  <a:lnTo>
                    <a:pt x="2453" y="3322"/>
                  </a:lnTo>
                  <a:cubicBezTo>
                    <a:pt x="2930" y="3310"/>
                    <a:pt x="3406" y="3179"/>
                    <a:pt x="3870" y="2918"/>
                  </a:cubicBezTo>
                  <a:cubicBezTo>
                    <a:pt x="4263" y="2715"/>
                    <a:pt x="4668" y="2417"/>
                    <a:pt x="5037" y="2048"/>
                  </a:cubicBezTo>
                  <a:cubicBezTo>
                    <a:pt x="5370" y="1715"/>
                    <a:pt x="5632" y="1394"/>
                    <a:pt x="5811" y="1167"/>
                  </a:cubicBezTo>
                  <a:lnTo>
                    <a:pt x="5811" y="2025"/>
                  </a:lnTo>
                  <a:cubicBezTo>
                    <a:pt x="5811" y="2108"/>
                    <a:pt x="5870" y="2167"/>
                    <a:pt x="5954" y="2167"/>
                  </a:cubicBezTo>
                  <a:cubicBezTo>
                    <a:pt x="6025" y="2167"/>
                    <a:pt x="6085" y="2108"/>
                    <a:pt x="6085" y="2025"/>
                  </a:cubicBezTo>
                  <a:lnTo>
                    <a:pt x="6085" y="274"/>
                  </a:lnTo>
                  <a:close/>
                  <a:moveTo>
                    <a:pt x="5930" y="0"/>
                  </a:moveTo>
                  <a:cubicBezTo>
                    <a:pt x="5858" y="0"/>
                    <a:pt x="5799" y="60"/>
                    <a:pt x="5799" y="143"/>
                  </a:cubicBezTo>
                  <a:lnTo>
                    <a:pt x="5799" y="679"/>
                  </a:lnTo>
                  <a:cubicBezTo>
                    <a:pt x="5728" y="810"/>
                    <a:pt x="5370" y="1334"/>
                    <a:pt x="4835" y="1846"/>
                  </a:cubicBezTo>
                  <a:cubicBezTo>
                    <a:pt x="4263" y="2382"/>
                    <a:pt x="3370" y="3037"/>
                    <a:pt x="2299" y="3037"/>
                  </a:cubicBezTo>
                  <a:lnTo>
                    <a:pt x="715" y="3037"/>
                  </a:lnTo>
                  <a:cubicBezTo>
                    <a:pt x="310" y="3037"/>
                    <a:pt x="1" y="3370"/>
                    <a:pt x="1" y="3751"/>
                  </a:cubicBezTo>
                  <a:lnTo>
                    <a:pt x="1" y="4918"/>
                  </a:lnTo>
                  <a:cubicBezTo>
                    <a:pt x="1" y="5323"/>
                    <a:pt x="322" y="5632"/>
                    <a:pt x="715" y="5632"/>
                  </a:cubicBezTo>
                  <a:lnTo>
                    <a:pt x="1013" y="5632"/>
                  </a:lnTo>
                  <a:lnTo>
                    <a:pt x="1013" y="7668"/>
                  </a:lnTo>
                  <a:cubicBezTo>
                    <a:pt x="1013" y="7740"/>
                    <a:pt x="1072" y="7799"/>
                    <a:pt x="1144" y="7799"/>
                  </a:cubicBezTo>
                  <a:lnTo>
                    <a:pt x="1727" y="7799"/>
                  </a:lnTo>
                  <a:cubicBezTo>
                    <a:pt x="1787" y="7799"/>
                    <a:pt x="1846" y="7763"/>
                    <a:pt x="1858" y="7692"/>
                  </a:cubicBezTo>
                  <a:lnTo>
                    <a:pt x="1989" y="7216"/>
                  </a:lnTo>
                  <a:lnTo>
                    <a:pt x="2453" y="7216"/>
                  </a:lnTo>
                  <a:cubicBezTo>
                    <a:pt x="2525" y="7216"/>
                    <a:pt x="2584" y="7156"/>
                    <a:pt x="2584" y="7085"/>
                  </a:cubicBezTo>
                  <a:lnTo>
                    <a:pt x="2584" y="6204"/>
                  </a:lnTo>
                  <a:cubicBezTo>
                    <a:pt x="2584" y="6132"/>
                    <a:pt x="2525" y="6073"/>
                    <a:pt x="2453" y="6073"/>
                  </a:cubicBezTo>
                  <a:lnTo>
                    <a:pt x="2287" y="6073"/>
                  </a:lnTo>
                  <a:lnTo>
                    <a:pt x="2406" y="5632"/>
                  </a:lnTo>
                  <a:cubicBezTo>
                    <a:pt x="3430" y="5668"/>
                    <a:pt x="4299" y="6299"/>
                    <a:pt x="4835" y="6823"/>
                  </a:cubicBezTo>
                  <a:cubicBezTo>
                    <a:pt x="5370" y="7335"/>
                    <a:pt x="5704" y="7859"/>
                    <a:pt x="5799" y="7990"/>
                  </a:cubicBezTo>
                  <a:lnTo>
                    <a:pt x="5799" y="8525"/>
                  </a:lnTo>
                  <a:cubicBezTo>
                    <a:pt x="5799" y="8609"/>
                    <a:pt x="5858" y="8668"/>
                    <a:pt x="5930" y="8668"/>
                  </a:cubicBezTo>
                  <a:lnTo>
                    <a:pt x="6811" y="8668"/>
                  </a:lnTo>
                  <a:cubicBezTo>
                    <a:pt x="6882" y="8668"/>
                    <a:pt x="6942" y="8609"/>
                    <a:pt x="6942" y="8525"/>
                  </a:cubicBezTo>
                  <a:lnTo>
                    <a:pt x="6942" y="5465"/>
                  </a:lnTo>
                  <a:cubicBezTo>
                    <a:pt x="7525" y="5394"/>
                    <a:pt x="7954" y="4918"/>
                    <a:pt x="7954" y="4322"/>
                  </a:cubicBezTo>
                  <a:cubicBezTo>
                    <a:pt x="7954" y="3775"/>
                    <a:pt x="7525" y="3275"/>
                    <a:pt x="6942" y="3203"/>
                  </a:cubicBezTo>
                  <a:lnTo>
                    <a:pt x="6942" y="143"/>
                  </a:lnTo>
                  <a:cubicBezTo>
                    <a:pt x="6942" y="60"/>
                    <a:pt x="6882" y="0"/>
                    <a:pt x="6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3039143" y="3528205"/>
              <a:ext cx="21995" cy="8753"/>
            </a:xfrm>
            <a:custGeom>
              <a:rect b="b" l="l" r="r" t="t"/>
              <a:pathLst>
                <a:path extrusionOk="0" h="275" w="691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15"/>
                    <a:pt x="60" y="274"/>
                    <a:pt x="131" y="274"/>
                  </a:cubicBezTo>
                  <a:lnTo>
                    <a:pt x="560" y="274"/>
                  </a:lnTo>
                  <a:cubicBezTo>
                    <a:pt x="631" y="274"/>
                    <a:pt x="691" y="215"/>
                    <a:pt x="691" y="131"/>
                  </a:cubicBezTo>
                  <a:cubicBezTo>
                    <a:pt x="691" y="60"/>
                    <a:pt x="631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3019408" y="3475622"/>
              <a:ext cx="20499" cy="18875"/>
            </a:xfrm>
            <a:custGeom>
              <a:rect b="b" l="l" r="r" t="t"/>
              <a:pathLst>
                <a:path extrusionOk="0" h="593" w="644">
                  <a:moveTo>
                    <a:pt x="501" y="0"/>
                  </a:moveTo>
                  <a:cubicBezTo>
                    <a:pt x="468" y="0"/>
                    <a:pt x="436" y="15"/>
                    <a:pt x="406" y="45"/>
                  </a:cubicBezTo>
                  <a:lnTo>
                    <a:pt x="96" y="355"/>
                  </a:lnTo>
                  <a:cubicBezTo>
                    <a:pt x="1" y="450"/>
                    <a:pt x="61" y="593"/>
                    <a:pt x="180" y="593"/>
                  </a:cubicBezTo>
                  <a:cubicBezTo>
                    <a:pt x="215" y="593"/>
                    <a:pt x="263" y="581"/>
                    <a:pt x="275" y="557"/>
                  </a:cubicBezTo>
                  <a:lnTo>
                    <a:pt x="584" y="235"/>
                  </a:lnTo>
                  <a:cubicBezTo>
                    <a:pt x="644" y="200"/>
                    <a:pt x="644" y="104"/>
                    <a:pt x="596" y="45"/>
                  </a:cubicBezTo>
                  <a:cubicBezTo>
                    <a:pt x="567" y="15"/>
                    <a:pt x="534" y="0"/>
                    <a:pt x="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3020554" y="3570348"/>
              <a:ext cx="19353" cy="18621"/>
            </a:xfrm>
            <a:custGeom>
              <a:rect b="b" l="l" r="r" t="t"/>
              <a:pathLst>
                <a:path extrusionOk="0" h="585" w="608">
                  <a:moveTo>
                    <a:pt x="155" y="1"/>
                  </a:moveTo>
                  <a:cubicBezTo>
                    <a:pt x="123" y="1"/>
                    <a:pt x="90" y="16"/>
                    <a:pt x="60" y="46"/>
                  </a:cubicBezTo>
                  <a:cubicBezTo>
                    <a:pt x="1" y="105"/>
                    <a:pt x="1" y="176"/>
                    <a:pt x="60" y="236"/>
                  </a:cubicBezTo>
                  <a:lnTo>
                    <a:pt x="370" y="546"/>
                  </a:lnTo>
                  <a:cubicBezTo>
                    <a:pt x="397" y="572"/>
                    <a:pt x="431" y="585"/>
                    <a:pt x="463" y="585"/>
                  </a:cubicBezTo>
                  <a:cubicBezTo>
                    <a:pt x="503" y="585"/>
                    <a:pt x="541" y="566"/>
                    <a:pt x="560" y="534"/>
                  </a:cubicBezTo>
                  <a:cubicBezTo>
                    <a:pt x="608" y="498"/>
                    <a:pt x="608" y="403"/>
                    <a:pt x="560" y="355"/>
                  </a:cubicBezTo>
                  <a:lnTo>
                    <a:pt x="251" y="46"/>
                  </a:lnTo>
                  <a:cubicBezTo>
                    <a:pt x="221" y="16"/>
                    <a:pt x="188" y="1"/>
                    <a:pt x="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45"/>
          <p:cNvGrpSpPr/>
          <p:nvPr/>
        </p:nvGrpSpPr>
        <p:grpSpPr>
          <a:xfrm>
            <a:off x="7388009" y="2180091"/>
            <a:ext cx="376090" cy="378881"/>
            <a:chOff x="6571955" y="2919170"/>
            <a:chExt cx="308878" cy="311170"/>
          </a:xfrm>
        </p:grpSpPr>
        <p:sp>
          <p:nvSpPr>
            <p:cNvPr id="377" name="Google Shape;377;p45"/>
            <p:cNvSpPr/>
            <p:nvPr/>
          </p:nvSpPr>
          <p:spPr>
            <a:xfrm>
              <a:off x="6571955" y="2919170"/>
              <a:ext cx="245982" cy="237675"/>
            </a:xfrm>
            <a:custGeom>
              <a:rect b="b" l="l" r="r" t="t"/>
              <a:pathLst>
                <a:path extrusionOk="0" h="7467" w="7728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6708760" y="3206436"/>
              <a:ext cx="33740" cy="9517"/>
            </a:xfrm>
            <a:custGeom>
              <a:rect b="b" l="l" r="r" t="t"/>
              <a:pathLst>
                <a:path extrusionOk="0" h="299" w="106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6604549" y="2993079"/>
              <a:ext cx="59904" cy="51565"/>
            </a:xfrm>
            <a:custGeom>
              <a:rect b="b" l="l" r="r" t="t"/>
              <a:pathLst>
                <a:path extrusionOk="0" h="1620" w="1882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6634469" y="2991933"/>
              <a:ext cx="246364" cy="238407"/>
            </a:xfrm>
            <a:custGeom>
              <a:rect b="b" l="l" r="r" t="t"/>
              <a:pathLst>
                <a:path extrusionOk="0" h="7490" w="774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6790627" y="3057885"/>
              <a:ext cx="52329" cy="60668"/>
            </a:xfrm>
            <a:custGeom>
              <a:rect b="b" l="l" r="r" t="t"/>
              <a:pathLst>
                <a:path extrusionOk="0" h="1906" w="1644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6712166" y="2975286"/>
              <a:ext cx="73941" cy="9485"/>
            </a:xfrm>
            <a:custGeom>
              <a:rect b="b" l="l" r="r" t="t"/>
              <a:pathLst>
                <a:path extrusionOk="0" h="298" w="2323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6712166" y="2993461"/>
              <a:ext cx="73941" cy="9517"/>
            </a:xfrm>
            <a:custGeom>
              <a:rect b="b" l="l" r="r" t="t"/>
              <a:pathLst>
                <a:path extrusionOk="0" h="299" w="2323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6712166" y="3012050"/>
              <a:ext cx="73941" cy="9485"/>
            </a:xfrm>
            <a:custGeom>
              <a:rect b="b" l="l" r="r" t="t"/>
              <a:pathLst>
                <a:path extrusionOk="0" h="298" w="2323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6662511" y="3103752"/>
              <a:ext cx="73941" cy="27310"/>
            </a:xfrm>
            <a:custGeom>
              <a:rect b="b" l="l" r="r" t="t"/>
              <a:pathLst>
                <a:path extrusionOk="0" h="858" w="2323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6662893" y="3140134"/>
              <a:ext cx="73941" cy="9485"/>
            </a:xfrm>
            <a:custGeom>
              <a:rect b="b" l="l" r="r" t="t"/>
              <a:pathLst>
                <a:path extrusionOk="0" h="298" w="2323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45"/>
          <p:cNvGrpSpPr/>
          <p:nvPr/>
        </p:nvGrpSpPr>
        <p:grpSpPr>
          <a:xfrm>
            <a:off x="5364964" y="1456241"/>
            <a:ext cx="410353" cy="410795"/>
            <a:chOff x="3235438" y="1970604"/>
            <a:chExt cx="354363" cy="354745"/>
          </a:xfrm>
        </p:grpSpPr>
        <p:sp>
          <p:nvSpPr>
            <p:cNvPr id="388" name="Google Shape;388;p45"/>
            <p:cNvSpPr/>
            <p:nvPr/>
          </p:nvSpPr>
          <p:spPr>
            <a:xfrm>
              <a:off x="3235438" y="2125712"/>
              <a:ext cx="132667" cy="199288"/>
            </a:xfrm>
            <a:custGeom>
              <a:rect b="b" l="l" r="r" t="t"/>
              <a:pathLst>
                <a:path extrusionOk="0" h="6261" w="4168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3257433" y="2292373"/>
              <a:ext cx="10249" cy="32626"/>
            </a:xfrm>
            <a:custGeom>
              <a:rect b="b" l="l" r="r" t="t"/>
              <a:pathLst>
                <a:path extrusionOk="0" h="1025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3335098" y="2292373"/>
              <a:ext cx="10281" cy="32626"/>
            </a:xfrm>
            <a:custGeom>
              <a:rect b="b" l="l" r="r" t="t"/>
              <a:pathLst>
                <a:path extrusionOk="0" h="1025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3490110" y="2163685"/>
              <a:ext cx="55734" cy="18430"/>
            </a:xfrm>
            <a:custGeom>
              <a:rect b="b" l="l" r="r" t="t"/>
              <a:pathLst>
                <a:path extrusionOk="0" h="579" w="1751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3445771" y="2131664"/>
              <a:ext cx="144031" cy="192953"/>
            </a:xfrm>
            <a:custGeom>
              <a:rect b="b" l="l" r="r" t="t"/>
              <a:pathLst>
                <a:path extrusionOk="0" h="6062" w="4525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3473813" y="2287058"/>
              <a:ext cx="10631" cy="38291"/>
            </a:xfrm>
            <a:custGeom>
              <a:rect b="b" l="l" r="r" t="t"/>
              <a:pathLst>
                <a:path extrusionOk="0" h="120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3551128" y="2287058"/>
              <a:ext cx="10249" cy="38291"/>
            </a:xfrm>
            <a:custGeom>
              <a:rect b="b" l="l" r="r" t="t"/>
              <a:pathLst>
                <a:path extrusionOk="0" h="120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3290377" y="1970604"/>
              <a:ext cx="221378" cy="185346"/>
            </a:xfrm>
            <a:custGeom>
              <a:rect b="b" l="l" r="r" t="t"/>
              <a:pathLst>
                <a:path extrusionOk="0" h="5823" w="6955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3329432" y="2004344"/>
              <a:ext cx="26928" cy="10249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3368074" y="200434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3329432" y="2031622"/>
              <a:ext cx="121304" cy="10631"/>
            </a:xfrm>
            <a:custGeom>
              <a:rect b="b" l="l" r="r" t="t"/>
              <a:pathLst>
                <a:path extrusionOk="0" h="334" w="381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329432" y="2059664"/>
              <a:ext cx="82249" cy="10663"/>
            </a:xfrm>
            <a:custGeom>
              <a:rect b="b" l="l" r="r" t="t"/>
              <a:pathLst>
                <a:path extrusionOk="0" h="335" w="2584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423777" y="2059664"/>
              <a:ext cx="26960" cy="10663"/>
            </a:xfrm>
            <a:custGeom>
              <a:rect b="b" l="l" r="r" t="t"/>
              <a:pathLst>
                <a:path extrusionOk="0" h="335" w="847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45"/>
          <p:cNvGrpSpPr/>
          <p:nvPr/>
        </p:nvGrpSpPr>
        <p:grpSpPr>
          <a:xfrm>
            <a:off x="3374725" y="2221599"/>
            <a:ext cx="398259" cy="337373"/>
            <a:chOff x="2770052" y="2009628"/>
            <a:chExt cx="327085" cy="277080"/>
          </a:xfrm>
        </p:grpSpPr>
        <p:sp>
          <p:nvSpPr>
            <p:cNvPr id="402" name="Google Shape;402;p45"/>
            <p:cNvSpPr/>
            <p:nvPr/>
          </p:nvSpPr>
          <p:spPr>
            <a:xfrm>
              <a:off x="2770052" y="2023537"/>
              <a:ext cx="327085" cy="263170"/>
            </a:xfrm>
            <a:custGeom>
              <a:rect b="b" l="l" r="r" t="t"/>
              <a:pathLst>
                <a:path extrusionOk="0" h="8268" w="10276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3059960" y="2009628"/>
              <a:ext cx="37177" cy="26960"/>
            </a:xfrm>
            <a:custGeom>
              <a:rect b="b" l="l" r="r" t="t"/>
              <a:pathLst>
                <a:path extrusionOk="0" h="847" w="1168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b="0" l="0" r="10762" t="0"/>
          <a:stretch/>
        </p:blipFill>
        <p:spPr>
          <a:xfrm>
            <a:off x="3559100" y="1717100"/>
            <a:ext cx="2403929" cy="17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99" y="1284125"/>
            <a:ext cx="4147802" cy="276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>
            <p:ph idx="1" type="subTitle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your attention</a:t>
            </a:r>
            <a:endParaRPr/>
          </a:p>
        </p:txBody>
      </p:sp>
      <p:sp>
        <p:nvSpPr>
          <p:cNvPr id="416" name="Google Shape;416;p47"/>
          <p:cNvSpPr txBox="1"/>
          <p:nvPr>
            <p:ph idx="2" type="body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Special thanks to Mr.Son who teaches us knowledge to complete to this project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Special thanks to the Communist Party for allowing us to study and develop in the light of the Communist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Special thanks to USTH, who restart our future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7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418" name="Google Shape;418;p47"/>
          <p:cNvPicPr preferRelativeResize="0"/>
          <p:nvPr/>
        </p:nvPicPr>
        <p:blipFill rotWithShape="1">
          <a:blip r:embed="rId3">
            <a:alphaModFix/>
          </a:blip>
          <a:srcRect b="0" l="13222" r="6204" t="0"/>
          <a:stretch/>
        </p:blipFill>
        <p:spPr>
          <a:xfrm>
            <a:off x="4885924" y="1615625"/>
            <a:ext cx="4258080" cy="35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/>
          <p:nvPr/>
        </p:nvSpPr>
        <p:spPr>
          <a:xfrm>
            <a:off x="4885925" y="1615625"/>
            <a:ext cx="4258200" cy="352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our presentation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PyTaxi is the project of Group5 Technologies. A POC application of what we’ve learned in Advanced Programming Course</a:t>
            </a:r>
            <a:endParaRPr/>
          </a:p>
        </p:txBody>
      </p:sp>
      <p:sp>
        <p:nvSpPr>
          <p:cNvPr id="172" name="Google Shape;172;p30"/>
          <p:cNvSpPr txBox="1"/>
          <p:nvPr>
            <p:ph idx="4294967295" type="ctrTitle"/>
          </p:nvPr>
        </p:nvSpPr>
        <p:spPr>
          <a:xfrm>
            <a:off x="5260874" y="2711550"/>
            <a:ext cx="2535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PY</a:t>
            </a:r>
            <a:r>
              <a:rPr b="0" lang="en" sz="1800">
                <a:solidFill>
                  <a:schemeClr val="lt1"/>
                </a:solidFill>
              </a:rPr>
              <a:t> </a:t>
            </a:r>
            <a:r>
              <a:rPr lang="en" sz="1800"/>
              <a:t>TAXI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173" name="Google Shape;173;p30"/>
          <p:cNvGrpSpPr/>
          <p:nvPr/>
        </p:nvGrpSpPr>
        <p:grpSpPr>
          <a:xfrm>
            <a:off x="6108180" y="1750328"/>
            <a:ext cx="840385" cy="836425"/>
            <a:chOff x="1178525" y="238125"/>
            <a:chExt cx="5262275" cy="5237475"/>
          </a:xfrm>
        </p:grpSpPr>
        <p:sp>
          <p:nvSpPr>
            <p:cNvPr id="174" name="Google Shape;174;p30"/>
            <p:cNvSpPr/>
            <p:nvPr/>
          </p:nvSpPr>
          <p:spPr>
            <a:xfrm>
              <a:off x="1178525" y="238125"/>
              <a:ext cx="5262275" cy="5237475"/>
            </a:xfrm>
            <a:custGeom>
              <a:rect b="b" l="l" r="r" t="t"/>
              <a:pathLst>
                <a:path extrusionOk="0" h="209499" w="210491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2037350" y="1096875"/>
              <a:ext cx="3519825" cy="3519975"/>
            </a:xfrm>
            <a:custGeom>
              <a:rect b="b" l="l" r="r" t="t"/>
              <a:pathLst>
                <a:path extrusionOk="0" h="140799" w="140793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81" name="Google Shape;181;p31"/>
          <p:cNvSpPr txBox="1"/>
          <p:nvPr>
            <p:ph idx="2" type="ctrTitle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Nguyen Ngoc Anh</a:t>
            </a:r>
            <a:endParaRPr/>
          </a:p>
        </p:txBody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578975" y="3331227"/>
            <a:ext cx="18582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Chairman of board members at YITEC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Chief Technology Officer at Young IT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Ex-VNPT</a:t>
            </a:r>
            <a:endParaRPr/>
          </a:p>
        </p:txBody>
      </p:sp>
      <p:sp>
        <p:nvSpPr>
          <p:cNvPr id="183" name="Google Shape;183;p31"/>
          <p:cNvSpPr txBox="1"/>
          <p:nvPr>
            <p:ph idx="3" type="ctrTitle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Hieu Nam Tran Ngoc</a:t>
            </a:r>
            <a:endParaRPr/>
          </a:p>
        </p:txBody>
      </p:sp>
      <p:sp>
        <p:nvSpPr>
          <p:cNvPr id="184" name="Google Shape;184;p31"/>
          <p:cNvSpPr txBox="1"/>
          <p:nvPr>
            <p:ph idx="4" type="subTitle"/>
          </p:nvPr>
        </p:nvSpPr>
        <p:spPr>
          <a:xfrm>
            <a:off x="6706825" y="2773374"/>
            <a:ext cx="2207700" cy="14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Controller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CTO, board member of YITEC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Co-founder of Young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Ex-FPT engineer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CCNA </a:t>
            </a:r>
            <a:r>
              <a:rPr lang="en"/>
              <a:t>certification</a:t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2845550" y="1456625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4686200" y="1456625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31"/>
          <p:cNvCxnSpPr/>
          <p:nvPr/>
        </p:nvCxnSpPr>
        <p:spPr>
          <a:xfrm>
            <a:off x="2600900" y="1450325"/>
            <a:ext cx="0" cy="2950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6526825" y="1450325"/>
            <a:ext cx="0" cy="2950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0" l="8901" r="8901" t="0"/>
          <a:stretch/>
        </p:blipFill>
        <p:spPr>
          <a:xfrm>
            <a:off x="2845588" y="1461050"/>
            <a:ext cx="1607700" cy="29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4">
            <a:alphaModFix/>
          </a:blip>
          <a:srcRect b="0" l="15383" r="24050" t="0"/>
          <a:stretch/>
        </p:blipFill>
        <p:spPr>
          <a:xfrm>
            <a:off x="4686211" y="1461050"/>
            <a:ext cx="1607700" cy="29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96" name="Google Shape;196;p32"/>
          <p:cNvSpPr txBox="1"/>
          <p:nvPr>
            <p:ph idx="2" type="ctrTitle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Thanh Hung</a:t>
            </a:r>
            <a:endParaRPr/>
          </a:p>
        </p:txBody>
      </p:sp>
      <p:sp>
        <p:nvSpPr>
          <p:cNvPr id="197" name="Google Shape;197;p32"/>
          <p:cNvSpPr txBox="1"/>
          <p:nvPr>
            <p:ph idx="1" type="subTitle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engineer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of UCC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CS at USTH</a:t>
            </a:r>
            <a:endParaRPr/>
          </a:p>
        </p:txBody>
      </p:sp>
      <p:sp>
        <p:nvSpPr>
          <p:cNvPr id="198" name="Google Shape;198;p32"/>
          <p:cNvSpPr txBox="1"/>
          <p:nvPr>
            <p:ph idx="3" type="ctrTitle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 Chi Dat</a:t>
            </a:r>
            <a:endParaRPr/>
          </a:p>
        </p:txBody>
      </p:sp>
      <p:sp>
        <p:nvSpPr>
          <p:cNvPr id="199" name="Google Shape;199;p32"/>
          <p:cNvSpPr txBox="1"/>
          <p:nvPr>
            <p:ph idx="4" type="subTitle"/>
          </p:nvPr>
        </p:nvSpPr>
        <p:spPr>
          <a:xfrm>
            <a:off x="6706825" y="2773375"/>
            <a:ext cx="1858200" cy="19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Module developer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engineer at Yitec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engineer 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Cmetric - CleverGroup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Study ICT at USTH</a:t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55904" r="7571" t="0"/>
          <a:stretch/>
        </p:blipFill>
        <p:spPr>
          <a:xfrm>
            <a:off x="2838261" y="1456626"/>
            <a:ext cx="1607851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/>
          <p:nvPr/>
        </p:nvSpPr>
        <p:spPr>
          <a:xfrm>
            <a:off x="2838250" y="1456625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4682525" y="1456625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32"/>
          <p:cNvCxnSpPr/>
          <p:nvPr/>
        </p:nvCxnSpPr>
        <p:spPr>
          <a:xfrm>
            <a:off x="2600900" y="1450325"/>
            <a:ext cx="0" cy="2950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2"/>
          <p:cNvCxnSpPr/>
          <p:nvPr/>
        </p:nvCxnSpPr>
        <p:spPr>
          <a:xfrm>
            <a:off x="6526825" y="1450325"/>
            <a:ext cx="0" cy="2950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32"/>
          <p:cNvPicPr preferRelativeResize="0"/>
          <p:nvPr/>
        </p:nvPicPr>
        <p:blipFill rotWithShape="1">
          <a:blip r:embed="rId4">
            <a:alphaModFix/>
          </a:blip>
          <a:srcRect b="0" l="23539" r="22233" t="0"/>
          <a:stretch/>
        </p:blipFill>
        <p:spPr>
          <a:xfrm>
            <a:off x="2838250" y="1456625"/>
            <a:ext cx="1607849" cy="29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5">
            <a:alphaModFix/>
          </a:blip>
          <a:srcRect b="0" l="15052" r="32953" t="0"/>
          <a:stretch/>
        </p:blipFill>
        <p:spPr>
          <a:xfrm>
            <a:off x="4682608" y="1456625"/>
            <a:ext cx="1607701" cy="293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12" name="Google Shape;212;p33"/>
          <p:cNvSpPr txBox="1"/>
          <p:nvPr>
            <p:ph idx="2" type="ctrTitle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Anh Hieu Pham</a:t>
            </a:r>
            <a:endParaRPr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578975" y="2697174"/>
            <a:ext cx="1858200" cy="13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QT4 Dev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Research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Studying ICT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USTH</a:t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5527150" y="1456625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3"/>
          <p:cNvCxnSpPr/>
          <p:nvPr/>
        </p:nvCxnSpPr>
        <p:spPr>
          <a:xfrm>
            <a:off x="2600900" y="1450325"/>
            <a:ext cx="0" cy="2950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775" y="1475675"/>
            <a:ext cx="1704349" cy="289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2" type="title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2" name="Google Shape;222;p34"/>
          <p:cNvSpPr txBox="1"/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3" name="Google Shape;223;p34"/>
          <p:cNvSpPr txBox="1"/>
          <p:nvPr>
            <p:ph idx="1" type="subTitle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introduction about our project</a:t>
            </a:r>
            <a:endParaRPr/>
          </a:p>
        </p:txBody>
      </p:sp>
      <p:sp>
        <p:nvSpPr>
          <p:cNvPr id="224" name="Google Shape;224;p34"/>
          <p:cNvSpPr txBox="1"/>
          <p:nvPr>
            <p:ph idx="3" type="ctrTitle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>
            <p:ph idx="4" type="subTitle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we designed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database</a:t>
            </a:r>
            <a:endParaRPr/>
          </a:p>
        </p:txBody>
      </p:sp>
      <p:sp>
        <p:nvSpPr>
          <p:cNvPr id="226" name="Google Shape;226;p34"/>
          <p:cNvSpPr txBox="1"/>
          <p:nvPr>
            <p:ph idx="5" type="title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7" name="Google Shape;227;p34"/>
          <p:cNvSpPr txBox="1"/>
          <p:nvPr>
            <p:ph idx="6" type="ctrTitle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endParaRPr/>
          </a:p>
        </p:txBody>
      </p:sp>
      <p:sp>
        <p:nvSpPr>
          <p:cNvPr id="228" name="Google Shape;228;p34"/>
          <p:cNvSpPr txBox="1"/>
          <p:nvPr>
            <p:ph idx="7" type="subTitle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we implement MVC model</a:t>
            </a:r>
            <a:endParaRPr/>
          </a:p>
        </p:txBody>
      </p:sp>
      <p:sp>
        <p:nvSpPr>
          <p:cNvPr id="229" name="Google Shape;229;p34"/>
          <p:cNvSpPr txBox="1"/>
          <p:nvPr>
            <p:ph idx="8" type="title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0" name="Google Shape;230;p34"/>
          <p:cNvSpPr txBox="1"/>
          <p:nvPr>
            <p:ph idx="9" type="ctrTitle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231" name="Google Shape;231;p34"/>
          <p:cNvSpPr txBox="1"/>
          <p:nvPr>
            <p:ph idx="13" type="subTitle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we notify a database update to every user</a:t>
            </a:r>
            <a:endParaRPr/>
          </a:p>
        </p:txBody>
      </p:sp>
      <p:sp>
        <p:nvSpPr>
          <p:cNvPr id="232" name="Google Shape;232;p34"/>
          <p:cNvSpPr txBox="1"/>
          <p:nvPr>
            <p:ph idx="14" type="title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8" name="Google Shape;238;p35"/>
          <p:cNvSpPr txBox="1"/>
          <p:nvPr>
            <p:ph idx="2" type="title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app?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0" l="4168" r="0" t="0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PyTAXI is a simple taxi management platform that connects taxi driver with customers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b="0" l="12478" r="37708" t="0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features</a:t>
            </a:r>
            <a:endParaRPr/>
          </a:p>
        </p:txBody>
      </p:sp>
      <p:sp>
        <p:nvSpPr>
          <p:cNvPr id="255" name="Google Shape;255;p37"/>
          <p:cNvSpPr txBox="1"/>
          <p:nvPr>
            <p:ph idx="2" type="ctrTitle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Booking history</a:t>
            </a:r>
            <a:endParaRPr/>
          </a:p>
        </p:txBody>
      </p:sp>
      <p:sp>
        <p:nvSpPr>
          <p:cNvPr id="256" name="Google Shape;256;p37"/>
          <p:cNvSpPr txBox="1"/>
          <p:nvPr>
            <p:ph idx="1" type="subTitle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user to book new trip and see booking history</a:t>
            </a:r>
            <a:endParaRPr/>
          </a:p>
        </p:txBody>
      </p:sp>
      <p:sp>
        <p:nvSpPr>
          <p:cNvPr id="257" name="Google Shape;257;p37"/>
          <p:cNvSpPr txBox="1"/>
          <p:nvPr>
            <p:ph idx="3" type="ctrTitle"/>
          </p:nvPr>
        </p:nvSpPr>
        <p:spPr>
          <a:xfrm>
            <a:off x="2642565" y="1746091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customer</a:t>
            </a:r>
            <a:endParaRPr/>
          </a:p>
        </p:txBody>
      </p:sp>
      <p:sp>
        <p:nvSpPr>
          <p:cNvPr id="258" name="Google Shape;258;p37"/>
          <p:cNvSpPr txBox="1"/>
          <p:nvPr>
            <p:ph idx="4" type="subTitle"/>
          </p:nvPr>
        </p:nvSpPr>
        <p:spPr>
          <a:xfrm>
            <a:off x="2642575" y="2369391"/>
            <a:ext cx="18321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drivers in the system choose customer to drive</a:t>
            </a:r>
            <a:endParaRPr/>
          </a:p>
        </p:txBody>
      </p:sp>
      <p:sp>
        <p:nvSpPr>
          <p:cNvPr id="259" name="Google Shape;259;p37"/>
          <p:cNvSpPr txBox="1"/>
          <p:nvPr>
            <p:ph idx="5" type="ctrTitle"/>
          </p:nvPr>
        </p:nvSpPr>
        <p:spPr>
          <a:xfrm>
            <a:off x="4595225" y="2857175"/>
            <a:ext cx="19839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portal</a:t>
            </a:r>
            <a:endParaRPr/>
          </a:p>
        </p:txBody>
      </p:sp>
      <p:sp>
        <p:nvSpPr>
          <p:cNvPr id="260" name="Google Shape;260;p37"/>
          <p:cNvSpPr txBox="1"/>
          <p:nvPr>
            <p:ph idx="6" type="subTitle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user to sign up for new account or login</a:t>
            </a:r>
            <a:endParaRPr/>
          </a:p>
        </p:txBody>
      </p:sp>
      <p:sp>
        <p:nvSpPr>
          <p:cNvPr id="261" name="Google Shape;261;p37"/>
          <p:cNvSpPr txBox="1"/>
          <p:nvPr>
            <p:ph idx="7" type="ctrTitle"/>
          </p:nvPr>
        </p:nvSpPr>
        <p:spPr>
          <a:xfrm>
            <a:off x="6696096" y="1746091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</a:t>
            </a:r>
            <a:endParaRPr/>
          </a:p>
        </p:txBody>
      </p:sp>
      <p:sp>
        <p:nvSpPr>
          <p:cNvPr id="262" name="Google Shape;262;p37"/>
          <p:cNvSpPr txBox="1"/>
          <p:nvPr>
            <p:ph idx="8" type="subTitle"/>
          </p:nvPr>
        </p:nvSpPr>
        <p:spPr>
          <a:xfrm>
            <a:off x="6696102" y="2369391"/>
            <a:ext cx="18321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administrator to manage and edit data</a:t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>
            <a:off x="1250300" y="1995725"/>
            <a:ext cx="563100" cy="563100"/>
          </a:xfrm>
          <a:prstGeom prst="ellipse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3277063" y="3620375"/>
            <a:ext cx="563100" cy="563100"/>
          </a:xfrm>
          <a:prstGeom prst="ellipse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5303838" y="1995725"/>
            <a:ext cx="563100" cy="563100"/>
          </a:xfrm>
          <a:prstGeom prst="ellipse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7330588" y="3620375"/>
            <a:ext cx="563100" cy="563100"/>
          </a:xfrm>
          <a:prstGeom prst="ellipse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37"/>
          <p:cNvCxnSpPr>
            <a:stCxn id="263" idx="4"/>
            <a:endCxn id="255" idx="0"/>
          </p:cNvCxnSpPr>
          <p:nvPr/>
        </p:nvCxnSpPr>
        <p:spPr>
          <a:xfrm>
            <a:off x="1531850" y="2558825"/>
            <a:ext cx="0" cy="2985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7"/>
          <p:cNvCxnSpPr>
            <a:stCxn id="258" idx="2"/>
            <a:endCxn id="264" idx="0"/>
          </p:cNvCxnSpPr>
          <p:nvPr/>
        </p:nvCxnSpPr>
        <p:spPr>
          <a:xfrm>
            <a:off x="3558625" y="3362991"/>
            <a:ext cx="0" cy="2574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7"/>
          <p:cNvCxnSpPr>
            <a:stCxn id="265" idx="4"/>
            <a:endCxn id="259" idx="0"/>
          </p:cNvCxnSpPr>
          <p:nvPr/>
        </p:nvCxnSpPr>
        <p:spPr>
          <a:xfrm>
            <a:off x="5585388" y="2558825"/>
            <a:ext cx="1800" cy="2985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7"/>
          <p:cNvCxnSpPr>
            <a:stCxn id="262" idx="2"/>
            <a:endCxn id="266" idx="0"/>
          </p:cNvCxnSpPr>
          <p:nvPr/>
        </p:nvCxnSpPr>
        <p:spPr>
          <a:xfrm>
            <a:off x="7612152" y="3362991"/>
            <a:ext cx="0" cy="2574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1" name="Google Shape;271;p37"/>
          <p:cNvGrpSpPr/>
          <p:nvPr/>
        </p:nvGrpSpPr>
        <p:grpSpPr>
          <a:xfrm>
            <a:off x="7421952" y="3720366"/>
            <a:ext cx="380393" cy="363118"/>
            <a:chOff x="4126815" y="2760704"/>
            <a:chExt cx="380393" cy="363118"/>
          </a:xfrm>
        </p:grpSpPr>
        <p:sp>
          <p:nvSpPr>
            <p:cNvPr id="272" name="Google Shape;272;p37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7"/>
          <p:cNvSpPr/>
          <p:nvPr/>
        </p:nvSpPr>
        <p:spPr>
          <a:xfrm>
            <a:off x="5470433" y="2095206"/>
            <a:ext cx="229906" cy="364135"/>
          </a:xfrm>
          <a:custGeom>
            <a:rect b="b" l="l" r="r" t="t"/>
            <a:pathLst>
              <a:path extrusionOk="0" h="11467" w="724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37"/>
          <p:cNvGrpSpPr/>
          <p:nvPr/>
        </p:nvGrpSpPr>
        <p:grpSpPr>
          <a:xfrm>
            <a:off x="3430996" y="3738200"/>
            <a:ext cx="255247" cy="327458"/>
            <a:chOff x="6974158" y="2789537"/>
            <a:chExt cx="255247" cy="327458"/>
          </a:xfrm>
        </p:grpSpPr>
        <p:sp>
          <p:nvSpPr>
            <p:cNvPr id="278" name="Google Shape;278;p37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37"/>
          <p:cNvGrpSpPr/>
          <p:nvPr/>
        </p:nvGrpSpPr>
        <p:grpSpPr>
          <a:xfrm>
            <a:off x="1311591" y="2132261"/>
            <a:ext cx="440505" cy="290018"/>
            <a:chOff x="5727616" y="4204699"/>
            <a:chExt cx="440505" cy="290018"/>
          </a:xfrm>
        </p:grpSpPr>
        <p:sp>
          <p:nvSpPr>
            <p:cNvPr id="285" name="Google Shape;285;p37"/>
            <p:cNvSpPr/>
            <p:nvPr/>
          </p:nvSpPr>
          <p:spPr>
            <a:xfrm>
              <a:off x="5727616" y="4204699"/>
              <a:ext cx="440505" cy="290018"/>
            </a:xfrm>
            <a:custGeom>
              <a:rect b="b" l="l" r="r" t="t"/>
              <a:pathLst>
                <a:path extrusionOk="0" h="9133" w="13872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5779789" y="4416409"/>
              <a:ext cx="52205" cy="51475"/>
            </a:xfrm>
            <a:custGeom>
              <a:rect b="b" l="l" r="r" t="t"/>
              <a:pathLst>
                <a:path extrusionOk="0" h="1621" w="1644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6048627" y="4416409"/>
              <a:ext cx="52205" cy="51856"/>
            </a:xfrm>
            <a:custGeom>
              <a:rect b="b" l="l" r="r" t="t"/>
              <a:pathLst>
                <a:path extrusionOk="0" h="1633" w="1644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6000995" y="4365379"/>
              <a:ext cx="122892" cy="58016"/>
            </a:xfrm>
            <a:custGeom>
              <a:rect b="b" l="l" r="r" t="t"/>
              <a:pathLst>
                <a:path extrusionOk="0" h="1827" w="387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5816847" y="4230039"/>
              <a:ext cx="124797" cy="193610"/>
            </a:xfrm>
            <a:custGeom>
              <a:rect b="b" l="l" r="r" t="t"/>
              <a:pathLst>
                <a:path extrusionOk="0" h="6097" w="393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5954474" y="4230039"/>
              <a:ext cx="120256" cy="102854"/>
            </a:xfrm>
            <a:custGeom>
              <a:rect b="b" l="l" r="r" t="t"/>
              <a:pathLst>
                <a:path extrusionOk="0" h="3239" w="3787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5876198" y="4333243"/>
              <a:ext cx="39376" cy="13274"/>
            </a:xfrm>
            <a:custGeom>
              <a:rect b="b" l="l" r="r" t="t"/>
              <a:pathLst>
                <a:path extrusionOk="0" h="418" w="124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5979433" y="4333243"/>
              <a:ext cx="39344" cy="13274"/>
            </a:xfrm>
            <a:custGeom>
              <a:rect b="b" l="l" r="r" t="t"/>
              <a:pathLst>
                <a:path extrusionOk="0" h="418" w="1239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